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2" r:id="rId5"/>
    <p:sldId id="263" r:id="rId6"/>
    <p:sldId id="264" r:id="rId7"/>
    <p:sldId id="273" r:id="rId8"/>
    <p:sldId id="274" r:id="rId9"/>
    <p:sldId id="265" r:id="rId10"/>
    <p:sldId id="267" r:id="rId11"/>
    <p:sldId id="268" r:id="rId12"/>
    <p:sldId id="272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822A-BD00-4989-9789-984F11249992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5F28-CE62-487A-9CCC-5ABB893B2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1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A4EB-0DD2-48EC-80E5-26DC1B6989CD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B8CF-AC27-4432-A100-AE2B2D5A1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571612"/>
            <a:ext cx="7772400" cy="1327149"/>
          </a:xfrm>
        </p:spPr>
        <p:txBody>
          <a:bodyPr>
            <a:normAutofit/>
          </a:bodyPr>
          <a:lstStyle/>
          <a:p>
            <a:pPr algn="r"/>
            <a:r>
              <a:rPr lang="ru-RU" sz="4800" b="1" dirty="0" smtClean="0"/>
              <a:t>«Зеленая Долина»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71744"/>
            <a:ext cx="7715304" cy="96678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/>
              <a:t>Международный</a:t>
            </a:r>
          </a:p>
          <a:p>
            <a:pPr algn="r"/>
            <a:r>
              <a:rPr lang="ru-RU" b="1" dirty="0" smtClean="0"/>
              <a:t> эко-технопарк</a:t>
            </a:r>
          </a:p>
          <a:p>
            <a:pPr algn="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11560" y="5929330"/>
            <a:ext cx="6518026" cy="76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Проект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реализуется при поддержке </a:t>
            </a:r>
          </a:p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Министерства природных ресурсов и экологии Свердловской области</a:t>
            </a:r>
          </a:p>
          <a:p>
            <a:pPr>
              <a:buNone/>
            </a:pPr>
            <a:endParaRPr lang="ru-RU" sz="1400" b="1" dirty="0"/>
          </a:p>
          <a:p>
            <a:pPr algn="r"/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500438"/>
            <a:ext cx="7858148" cy="2428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715404" y="3500438"/>
            <a:ext cx="428596" cy="242889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15404" y="3500438"/>
            <a:ext cx="428596" cy="2428892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00462" cy="795805"/>
          </a:xfrm>
          <a:prstGeom prst="rect">
            <a:avLst/>
          </a:prstGeom>
          <a:noFill/>
        </p:spPr>
      </p:pic>
      <p:pic>
        <p:nvPicPr>
          <p:cNvPr id="1026" name="Picture 2" descr="I:\Зеленая долина\01\Kompleks.jpg"/>
          <p:cNvPicPr>
            <a:picLocks noChangeAspect="1" noChangeArrowheads="1"/>
          </p:cNvPicPr>
          <p:nvPr/>
        </p:nvPicPr>
        <p:blipFill>
          <a:blip r:embed="rId3" cstate="print"/>
          <a:srcRect l="1669" b="51370"/>
          <a:stretch>
            <a:fillRect/>
          </a:stretch>
        </p:blipFill>
        <p:spPr bwMode="auto">
          <a:xfrm>
            <a:off x="0" y="3500438"/>
            <a:ext cx="7858148" cy="2428892"/>
          </a:xfrm>
          <a:prstGeom prst="rect">
            <a:avLst/>
          </a:prstGeom>
          <a:noFill/>
        </p:spPr>
      </p:pic>
      <p:pic>
        <p:nvPicPr>
          <p:cNvPr id="11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53" y="250901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29" y="564640"/>
            <a:ext cx="7931224" cy="1006972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Трудовые ресурсы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2000" dirty="0" smtClean="0"/>
          </a:p>
          <a:p>
            <a:pPr fontAlgn="base"/>
            <a:r>
              <a:rPr lang="ru-RU" sz="2000" dirty="0" smtClean="0"/>
              <a:t>Ближайшие населенные пункты – Артемовский городской округ:        </a:t>
            </a:r>
            <a:r>
              <a:rPr lang="ru-RU" sz="2000" b="1" dirty="0" smtClean="0"/>
              <a:t>59  тыс.человек</a:t>
            </a:r>
            <a:endParaRPr lang="ru-RU" sz="2000" dirty="0" smtClean="0"/>
          </a:p>
          <a:p>
            <a:pPr fontAlgn="base"/>
            <a:r>
              <a:rPr lang="ru-RU" sz="2000" dirty="0" smtClean="0"/>
              <a:t>Численность экономически активного населения – </a:t>
            </a:r>
            <a:r>
              <a:rPr lang="ru-RU" sz="2000" b="1" dirty="0" smtClean="0"/>
              <a:t>30 000 человек</a:t>
            </a:r>
          </a:p>
          <a:p>
            <a:pPr fontAlgn="base"/>
            <a:r>
              <a:rPr lang="ru-RU" sz="2000" dirty="0" smtClean="0"/>
              <a:t>Официально регистрируемый уровень безработицы – </a:t>
            </a:r>
            <a:r>
              <a:rPr lang="ru-RU" sz="2000" b="1" dirty="0" smtClean="0"/>
              <a:t>3,61%</a:t>
            </a:r>
          </a:p>
          <a:p>
            <a:pPr fontAlgn="base"/>
            <a:r>
              <a:rPr lang="ru-RU" sz="2000" dirty="0" smtClean="0"/>
              <a:t>Средний уровень заработной платы в экономике – </a:t>
            </a:r>
            <a:r>
              <a:rPr lang="ru-RU" sz="2000" b="1" dirty="0" smtClean="0"/>
              <a:t>около 26 800руб.</a:t>
            </a:r>
          </a:p>
          <a:p>
            <a:pPr fontAlgn="base"/>
            <a:endParaRPr lang="ru-RU" sz="2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://design-warez.ru/uploads/posts/2009-02/1234619938_shutterstock_1914678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50" y="4714884"/>
            <a:ext cx="3437674" cy="2143116"/>
          </a:xfrm>
          <a:prstGeom prst="rect">
            <a:avLst/>
          </a:prstGeom>
          <a:noFill/>
        </p:spPr>
      </p:pic>
      <p:pic>
        <p:nvPicPr>
          <p:cNvPr id="16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21" y="214290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Зеленая долина\01\1270040720_2-green-world.jpg"/>
          <p:cNvPicPr>
            <a:picLocks noChangeAspect="1" noChangeArrowheads="1"/>
          </p:cNvPicPr>
          <p:nvPr/>
        </p:nvPicPr>
        <p:blipFill>
          <a:blip r:embed="rId2" cstate="print"/>
          <a:srcRect l="10500" t="40625" r="9999" b="24687"/>
          <a:stretch>
            <a:fillRect/>
          </a:stretch>
        </p:blipFill>
        <p:spPr bwMode="auto">
          <a:xfrm>
            <a:off x="4857752" y="3743057"/>
            <a:ext cx="3643338" cy="25434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931224" cy="1006972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smtClean="0"/>
              <a:t>Социальная инфраструктура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 algn="ctr" fontAlgn="base">
              <a:buNone/>
            </a:pPr>
            <a:r>
              <a:rPr lang="ru-RU" sz="2000" dirty="0" smtClean="0"/>
              <a:t>в 10-ти минутной  транспортной доступности</a:t>
            </a:r>
            <a:endParaRPr lang="ru-RU" sz="2000" dirty="0"/>
          </a:p>
          <a:p>
            <a:pPr lvl="0" algn="ctr" fontAlgn="base">
              <a:buNone/>
            </a:pPr>
            <a:r>
              <a:rPr lang="ru-RU" sz="2000" dirty="0" smtClean="0"/>
              <a:t>от эко-технопарка «</a:t>
            </a:r>
            <a:r>
              <a:rPr lang="ru-RU" sz="2000" dirty="0"/>
              <a:t>Зеленая Долина</a:t>
            </a:r>
            <a:r>
              <a:rPr lang="ru-RU" sz="2000" dirty="0" smtClean="0"/>
              <a:t>»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</a:p>
          <a:p>
            <a:pPr lvl="0" fontAlgn="base"/>
            <a:r>
              <a:rPr lang="ru-RU" sz="2000" dirty="0" smtClean="0"/>
              <a:t>жилье: г</a:t>
            </a:r>
            <a:r>
              <a:rPr lang="ru-RU" sz="2000" dirty="0" smtClean="0"/>
              <a:t>. Артемовский</a:t>
            </a:r>
            <a:r>
              <a:rPr lang="ru-RU" sz="2000" dirty="0" smtClean="0"/>
              <a:t>,  планируется строительство жилого городка     «Зеленая Долина» (выбран подходящий земельный </a:t>
            </a:r>
            <a:r>
              <a:rPr lang="ru-RU" sz="2000" dirty="0" smtClean="0"/>
              <a:t>участок </a:t>
            </a:r>
            <a:r>
              <a:rPr lang="ru-RU" sz="2000" dirty="0" smtClean="0"/>
              <a:t>в городской  черте с лесным массивом, который будет использован как парк)</a:t>
            </a:r>
          </a:p>
          <a:p>
            <a:pPr lvl="0" fontAlgn="base"/>
            <a:r>
              <a:rPr lang="ru-RU" sz="2000" dirty="0" smtClean="0"/>
              <a:t>транспорт</a:t>
            </a:r>
          </a:p>
          <a:p>
            <a:pPr lvl="0" fontAlgn="base"/>
            <a:r>
              <a:rPr lang="ru-RU" sz="2000" dirty="0" smtClean="0"/>
              <a:t>Магазины, аптеки</a:t>
            </a:r>
          </a:p>
          <a:p>
            <a:pPr lvl="0" fontAlgn="base"/>
            <a:r>
              <a:rPr lang="ru-RU" sz="2000" dirty="0" smtClean="0"/>
              <a:t>школы </a:t>
            </a:r>
          </a:p>
          <a:p>
            <a:pPr lvl="0" fontAlgn="base"/>
            <a:r>
              <a:rPr lang="ru-RU" sz="2000" dirty="0" smtClean="0"/>
              <a:t>детские сады </a:t>
            </a:r>
          </a:p>
          <a:p>
            <a:pPr lvl="0" fontAlgn="base"/>
            <a:r>
              <a:rPr lang="ru-RU" sz="2000" dirty="0" smtClean="0"/>
              <a:t>больница </a:t>
            </a:r>
          </a:p>
          <a:p>
            <a:pPr lvl="0" fontAlgn="base"/>
            <a:r>
              <a:rPr lang="ru-RU" sz="2000" dirty="0" smtClean="0"/>
              <a:t>спортивные сооружения</a:t>
            </a:r>
          </a:p>
          <a:p>
            <a:pPr lvl="0" fontAlgn="base"/>
            <a:r>
              <a:rPr lang="ru-RU" sz="2000" dirty="0" err="1" smtClean="0"/>
              <a:t>досуговые</a:t>
            </a:r>
            <a:r>
              <a:rPr lang="ru-RU" sz="2000" dirty="0" smtClean="0"/>
              <a:t> центры</a:t>
            </a:r>
          </a:p>
          <a:p>
            <a:pPr fontAlgn="base"/>
            <a:r>
              <a:rPr lang="ru-RU" sz="2000" dirty="0" smtClean="0"/>
              <a:t>в дальнейшем, предполагается создание</a:t>
            </a:r>
            <a:br>
              <a:rPr lang="ru-RU" sz="2000" dirty="0" smtClean="0"/>
            </a:br>
            <a:r>
              <a:rPr lang="ru-RU" sz="2000" dirty="0" smtClean="0"/>
              <a:t>образовательного центра для нужд  </a:t>
            </a:r>
            <a:br>
              <a:rPr lang="ru-RU" sz="2000" dirty="0" smtClean="0"/>
            </a:br>
            <a:r>
              <a:rPr lang="ru-RU" sz="2000" dirty="0" smtClean="0"/>
              <a:t>резидентов эко-технопарка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4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16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94" y="116632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Проект реализуется при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поддержке 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Министерства природных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ресурсов и экологии Свердловской области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Спасибо за внимани</a:t>
            </a:r>
            <a:r>
              <a:rPr lang="ru-RU" sz="5400" b="1" dirty="0" smtClean="0">
                <a:solidFill>
                  <a:srgbClr val="00B050"/>
                </a:solidFill>
              </a:rPr>
              <a:t>е!</a:t>
            </a:r>
            <a:endParaRPr lang="ru-RU" sz="5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Российская </a:t>
            </a:r>
            <a:r>
              <a:rPr lang="ru-RU" sz="2000" b="1" dirty="0" smtClean="0"/>
              <a:t>Федерация,  Свердловская область</a:t>
            </a:r>
          </a:p>
          <a:p>
            <a:pPr algn="ctr">
              <a:buNone/>
            </a:pPr>
            <a:r>
              <a:rPr lang="ru-RU" sz="2000" b="1" dirty="0" smtClean="0"/>
              <a:t>Артемовский городской округ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www.eco</a:t>
            </a:r>
            <a:r>
              <a:rPr lang="ru-RU" sz="2000" b="1" dirty="0" smtClean="0">
                <a:solidFill>
                  <a:srgbClr val="00B050"/>
                </a:solidFill>
              </a:rPr>
              <a:t>-</a:t>
            </a:r>
            <a:r>
              <a:rPr lang="en-US" sz="2000" b="1" dirty="0" smtClean="0">
                <a:solidFill>
                  <a:srgbClr val="00B050"/>
                </a:solidFill>
              </a:rPr>
              <a:t>technopark.com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1857356" y="618739"/>
            <a:ext cx="963974" cy="1095749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2714612" y="571480"/>
            <a:ext cx="4289219" cy="119452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2" descr="I:\Зеленая долина\01\Kompleks.jpg"/>
          <p:cNvPicPr>
            <a:picLocks noChangeAspect="1" noChangeArrowheads="1"/>
          </p:cNvPicPr>
          <p:nvPr/>
        </p:nvPicPr>
        <p:blipFill>
          <a:blip r:embed="rId4" cstate="print"/>
          <a:srcRect l="1669" t="12268" r="5377" b="71753"/>
          <a:stretch>
            <a:fillRect/>
          </a:stretch>
        </p:blipFill>
        <p:spPr bwMode="auto">
          <a:xfrm flipH="1">
            <a:off x="0" y="5929330"/>
            <a:ext cx="8643966" cy="928670"/>
          </a:xfrm>
          <a:prstGeom prst="rect">
            <a:avLst/>
          </a:prstGeom>
          <a:noFill/>
        </p:spPr>
      </p:pic>
      <p:pic>
        <p:nvPicPr>
          <p:cNvPr id="10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931224" cy="10069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Эко-технопарк «Зеленая Долина»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2311385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2000" b="1" dirty="0" smtClean="0"/>
              <a:t>Эко-технопарк «Зеленая Долина» </a:t>
            </a:r>
            <a:r>
              <a:rPr lang="ru-RU" sz="2000" dirty="0" smtClean="0"/>
              <a:t>–</a:t>
            </a:r>
            <a:r>
              <a:rPr lang="ru-RU" sz="2000" b="1" dirty="0" smtClean="0"/>
              <a:t> </a:t>
            </a:r>
            <a:r>
              <a:rPr lang="ru-RU" sz="2000" dirty="0" smtClean="0"/>
              <a:t>специальная территория в Артёмовском городском округе Свердловской области, </a:t>
            </a:r>
            <a:r>
              <a:rPr lang="ru-RU" sz="2000" dirty="0"/>
              <a:t>объединяющая </a:t>
            </a:r>
            <a:r>
              <a:rPr lang="ru-RU" sz="2000" dirty="0" smtClean="0"/>
              <a:t>научно-исследовательские учреждения, </a:t>
            </a:r>
            <a:r>
              <a:rPr lang="ru-RU" sz="2000" dirty="0"/>
              <a:t>производственные </a:t>
            </a:r>
            <a:r>
              <a:rPr lang="ru-RU" sz="2000" dirty="0" smtClean="0"/>
              <a:t>и  </a:t>
            </a:r>
            <a:r>
              <a:rPr lang="ru-RU" sz="2000" dirty="0" err="1" smtClean="0"/>
              <a:t>агро</a:t>
            </a:r>
            <a:r>
              <a:rPr lang="ru-RU" sz="2000" dirty="0" smtClean="0"/>
              <a:t>-предприятия,  посредством единой инфраструктуры и взаимной производственной кооперации,  общим элементом которых является использование «зеленых технологий». </a:t>
            </a:r>
          </a:p>
          <a:p>
            <a:pPr marL="0" indent="0" fontAlgn="base">
              <a:buNone/>
            </a:pPr>
            <a:r>
              <a:rPr lang="ru-RU" sz="2000" b="1" dirty="0" smtClean="0"/>
              <a:t>Эко- технопарк – эффективный способ </a:t>
            </a:r>
            <a:r>
              <a:rPr lang="ru-RU" sz="2000" dirty="0" smtClean="0"/>
              <a:t>устойчивого   развития территорий,  дает возможность гармонично организовывать производственные пространства.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4287102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Эко-технопарк «Зеленая Долина» </a:t>
            </a:r>
            <a:br>
              <a:rPr lang="ru-RU" sz="2000" b="1" dirty="0" smtClean="0"/>
            </a:br>
            <a:r>
              <a:rPr lang="ru-RU" sz="2000" dirty="0" smtClean="0"/>
              <a:t>-</a:t>
            </a:r>
            <a:r>
              <a:rPr lang="ru-RU" sz="2000" b="1" dirty="0" smtClean="0"/>
              <a:t> </a:t>
            </a:r>
            <a:r>
              <a:rPr lang="ru-RU" sz="2000" dirty="0" smtClean="0"/>
              <a:t>это</a:t>
            </a:r>
            <a:r>
              <a:rPr lang="ru-RU" sz="2000" b="1" dirty="0" smtClean="0"/>
              <a:t> </a:t>
            </a:r>
            <a:r>
              <a:rPr lang="ru-RU" sz="2000" dirty="0" smtClean="0"/>
              <a:t>зона экологически безопасных производств с участием резидентов из стран</a:t>
            </a:r>
            <a:r>
              <a:rPr lang="ru-RU" sz="2000" b="1" dirty="0" smtClean="0"/>
              <a:t> Европы, России </a:t>
            </a:r>
            <a:r>
              <a:rPr lang="ru-RU" sz="2000" dirty="0" smtClean="0"/>
              <a:t>и дальневосточной</a:t>
            </a:r>
            <a:r>
              <a:rPr lang="ru-RU" sz="2000" b="1" dirty="0" smtClean="0"/>
              <a:t> Азии</a:t>
            </a:r>
            <a:endParaRPr lang="ru-RU" sz="2000" dirty="0" smtClean="0"/>
          </a:p>
        </p:txBody>
      </p:sp>
      <p:pic>
        <p:nvPicPr>
          <p:cNvPr id="14337" name="Picture 1" descr="I:\Зеленая долина\01\001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-71470" y="4286256"/>
            <a:ext cx="3226891" cy="2071702"/>
          </a:xfrm>
          <a:prstGeom prst="rect">
            <a:avLst/>
          </a:prstGeom>
          <a:noFill/>
        </p:spPr>
      </p:pic>
      <p:pic>
        <p:nvPicPr>
          <p:cNvPr id="17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14" y="5682624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931224" cy="10069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Эко-технопарк «Зеленая Долина» - это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255" y="1412776"/>
            <a:ext cx="8229600" cy="494443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 smtClean="0"/>
              <a:t>зона экологически безопасных инновационных производств, позволяющая объединить, благодаря выбору в пользу «зеленых технологий»,  на единой территории технопарк и </a:t>
            </a:r>
            <a:r>
              <a:rPr lang="ru-RU" sz="2000" dirty="0" err="1" smtClean="0"/>
              <a:t>агро</a:t>
            </a:r>
            <a:r>
              <a:rPr lang="ru-RU" sz="2000" dirty="0" smtClean="0"/>
              <a:t>-парк</a:t>
            </a:r>
          </a:p>
          <a:p>
            <a:pPr lvl="0"/>
            <a:r>
              <a:rPr lang="ru-RU" sz="2000" dirty="0"/>
              <a:t>п</a:t>
            </a:r>
            <a:r>
              <a:rPr lang="ru-RU" sz="2000" dirty="0" smtClean="0"/>
              <a:t>ринимает участие в организации отечественного  производственного потенциала  как в промышленном, так и в </a:t>
            </a:r>
            <a:r>
              <a:rPr lang="ru-RU" sz="2000" dirty="0" err="1" smtClean="0"/>
              <a:t>агро</a:t>
            </a:r>
            <a:r>
              <a:rPr lang="ru-RU" sz="2000" dirty="0" smtClean="0"/>
              <a:t>-промышленном секторах, обеспечивает реализацию программ </a:t>
            </a:r>
            <a:r>
              <a:rPr lang="ru-RU" sz="2000" dirty="0" err="1" smtClean="0"/>
              <a:t>импортозамещения</a:t>
            </a:r>
            <a:r>
              <a:rPr lang="ru-RU" sz="2000" dirty="0" smtClean="0"/>
              <a:t> </a:t>
            </a:r>
          </a:p>
          <a:p>
            <a:pPr lvl="0"/>
            <a:r>
              <a:rPr lang="ru-RU" sz="2000" dirty="0" smtClean="0"/>
              <a:t>инфраструктурная площадка, обеспечивающая  рабочими местами жителей Артёмовского городского округа и прилегающих районов </a:t>
            </a:r>
          </a:p>
          <a:p>
            <a:pPr lvl="0"/>
            <a:r>
              <a:rPr lang="ru-RU" sz="2000" dirty="0" smtClean="0"/>
              <a:t>якорные резиденты: экологически чистое </a:t>
            </a:r>
            <a:r>
              <a:rPr lang="ru-RU" sz="2000" dirty="0" err="1" smtClean="0"/>
              <a:t>энергококсовое</a:t>
            </a:r>
            <a:r>
              <a:rPr lang="ru-RU" sz="2000" dirty="0" smtClean="0"/>
              <a:t> производство, основанное на  технологии </a:t>
            </a:r>
            <a:r>
              <a:rPr lang="en-US" sz="2000" b="1" dirty="0" smtClean="0"/>
              <a:t>H</a:t>
            </a:r>
            <a:r>
              <a:rPr lang="ru-RU" sz="2000" b="1" dirty="0" err="1" smtClean="0"/>
              <a:t>eat</a:t>
            </a:r>
            <a:r>
              <a:rPr lang="ru-RU" sz="2000" b="1" dirty="0" smtClean="0"/>
              <a:t> </a:t>
            </a:r>
            <a:r>
              <a:rPr lang="en-US" sz="2000" b="1" dirty="0" smtClean="0"/>
              <a:t>Recovery</a:t>
            </a:r>
            <a:r>
              <a:rPr lang="ru-RU" sz="2000" dirty="0" smtClean="0"/>
              <a:t>, принадлежащей компании  </a:t>
            </a:r>
            <a:r>
              <a:rPr lang="en-US" sz="2000" b="1" dirty="0" smtClean="0"/>
              <a:t>ThyssenKrupp </a:t>
            </a:r>
            <a:r>
              <a:rPr lang="ru-RU" sz="2000" dirty="0" smtClean="0"/>
              <a:t>(Германия) и тепличный комплекс  по </a:t>
            </a:r>
            <a:r>
              <a:rPr lang="ru-RU" sz="2000" dirty="0"/>
              <a:t>к</a:t>
            </a:r>
            <a:r>
              <a:rPr lang="ru-RU" sz="2000" dirty="0" smtClean="0"/>
              <a:t>руглогодичному выращиванию овощей и зеленных культур</a:t>
            </a:r>
          </a:p>
          <a:p>
            <a:pPr marL="361950" lvl="0" indent="-361950"/>
            <a:r>
              <a:rPr lang="ru-RU" sz="2000" dirty="0" smtClean="0"/>
              <a:t>устойчивое социально-экономическое   развитие территории</a:t>
            </a:r>
          </a:p>
          <a:p>
            <a:pPr marL="361950" lvl="0" indent="-361950"/>
            <a:r>
              <a:rPr lang="ru-RU" sz="2000" dirty="0" smtClean="0"/>
              <a:t>базовая производственная площадка, планируемая как эталонная для создания подобных эко-технопарков в России</a:t>
            </a:r>
          </a:p>
          <a:p>
            <a:pPr marL="361950" indent="-361950"/>
            <a:endParaRPr lang="ru-RU" sz="2000" dirty="0" smtClean="0"/>
          </a:p>
          <a:p>
            <a:pPr lvl="0" indent="355600"/>
            <a:endParaRPr lang="ru-RU" sz="2000" dirty="0" smtClean="0"/>
          </a:p>
          <a:p>
            <a:pPr lvl="0"/>
            <a:endParaRPr lang="ru-RU" sz="2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55" y="5632318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931224" cy="1006972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 </a:t>
            </a:r>
            <a:r>
              <a:rPr lang="ru-RU" sz="3200" b="1" dirty="0" smtClean="0"/>
              <a:t>Миссия эко-технопарка «Зеленая долина»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9219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Миссия:</a:t>
            </a:r>
            <a:r>
              <a:rPr lang="ru-RU" sz="2000" dirty="0" smtClean="0"/>
              <a:t> запуск инфраструктурной площадки, способной обеспечить диверсифицированное экономическое развитие УФО, </a:t>
            </a:r>
            <a:br>
              <a:rPr lang="ru-RU" sz="2000" dirty="0" smtClean="0"/>
            </a:br>
            <a:r>
              <a:rPr lang="ru-RU" sz="2000" dirty="0" smtClean="0"/>
              <a:t>и создание на Урале образцовой демонстрационной зоны «зеленых производств»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Цель: </a:t>
            </a:r>
            <a:r>
              <a:rPr lang="ru-RU" sz="2000" dirty="0" smtClean="0"/>
              <a:t>создание инфраструктурных условий для привлечения инвестиций в экономику региона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I:\Зеленая долина\01\Komple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12776"/>
            <a:ext cx="4914934" cy="2808312"/>
          </a:xfrm>
          <a:prstGeom prst="rect">
            <a:avLst/>
          </a:prstGeom>
          <a:noFill/>
        </p:spPr>
      </p:pic>
      <p:pic>
        <p:nvPicPr>
          <p:cNvPr id="16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63" y="5552570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931224" cy="10069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Почему резиденты выбирают </a:t>
            </a:r>
            <a:br>
              <a:rPr lang="ru-RU" sz="3200" b="1" dirty="0" smtClean="0"/>
            </a:br>
            <a:r>
              <a:rPr lang="ru-RU" sz="3200" b="1" dirty="0" smtClean="0"/>
              <a:t>эко-технопарк «Зеленая долина»</a:t>
            </a:r>
            <a:r>
              <a:rPr lang="en-US" sz="3200" b="1" dirty="0" smtClean="0"/>
              <a:t>?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Autofit/>
          </a:bodyPr>
          <a:lstStyle/>
          <a:p>
            <a:pPr lvl="0" fontAlgn="base"/>
            <a:r>
              <a:rPr lang="ru-RU" sz="2000" dirty="0" smtClean="0"/>
              <a:t>Оптимальный размер   площадки  - 374 га</a:t>
            </a:r>
          </a:p>
          <a:p>
            <a:pPr lvl="0"/>
            <a:r>
              <a:rPr lang="ru-RU" sz="2000" dirty="0" smtClean="0"/>
              <a:t>Наличие инфраструктуры и инженерное обеспечение</a:t>
            </a:r>
          </a:p>
          <a:p>
            <a:pPr lvl="0"/>
            <a:r>
              <a:rPr lang="ru-RU" sz="2000" dirty="0" smtClean="0"/>
              <a:t>Железная дорога с возможностью организации большого грузооборота, автомагистрали</a:t>
            </a:r>
          </a:p>
          <a:p>
            <a:pPr lvl="0"/>
            <a:r>
              <a:rPr lang="ru-RU" sz="2000" dirty="0" smtClean="0"/>
              <a:t>Отличное местоположение для производства и дистрибуции</a:t>
            </a:r>
          </a:p>
          <a:p>
            <a:pPr lvl="0"/>
            <a:r>
              <a:rPr lang="ru-RU" sz="2000" dirty="0" smtClean="0"/>
              <a:t>Близость к Екатеринбургу, Тюмени, крупным региональным центрам</a:t>
            </a:r>
          </a:p>
          <a:p>
            <a:r>
              <a:rPr lang="ru-RU" sz="2000" dirty="0" smtClean="0"/>
              <a:t>В пределах 500-550 км</a:t>
            </a:r>
            <a:r>
              <a:rPr lang="ru-RU" sz="2000" b="1" dirty="0" smtClean="0"/>
              <a:t> </a:t>
            </a:r>
            <a:r>
              <a:rPr lang="ru-RU" sz="2000" dirty="0" smtClean="0"/>
              <a:t>находятся шесть субъектов федерации: Республика Башкорстан, Удмуртия, Пермский край, Челябинская, Тюменская  и Курганская области.</a:t>
            </a:r>
          </a:p>
          <a:p>
            <a:r>
              <a:rPr lang="ru-RU" sz="2000" dirty="0" smtClean="0"/>
              <a:t>Наличие квалифицированных  рабочих ресурсов </a:t>
            </a:r>
          </a:p>
          <a:p>
            <a:r>
              <a:rPr lang="ru-RU" sz="2000" dirty="0" smtClean="0"/>
              <a:t>Благоприятный инвестиционный климат</a:t>
            </a:r>
          </a:p>
          <a:p>
            <a:r>
              <a:rPr lang="ru-RU" sz="2000" dirty="0" smtClean="0"/>
              <a:t>Поддержка УФО, Правительства Свердловской области и министерства природных ресурсов и экологии   </a:t>
            </a:r>
          </a:p>
          <a:p>
            <a:endParaRPr lang="ru-RU" sz="2000" dirty="0" smtClean="0"/>
          </a:p>
          <a:p>
            <a:pPr lvl="0"/>
            <a:endParaRPr lang="ru-RU" sz="2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25" y="5532623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931224" cy="10069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Территория экономического влияния </a:t>
            </a:r>
            <a:endParaRPr lang="ru-RU" sz="3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b="6374"/>
          <a:stretch>
            <a:fillRect/>
          </a:stretch>
        </p:blipFill>
        <p:spPr bwMode="auto">
          <a:xfrm>
            <a:off x="534141" y="1680354"/>
            <a:ext cx="7538321" cy="460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4287616" y="3929066"/>
            <a:ext cx="64920" cy="635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57686" y="3857628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</a:rPr>
              <a:t>Артёмовский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9"/>
          <p:cNvSpPr>
            <a:spLocks noChangeArrowheads="1"/>
          </p:cNvSpPr>
          <p:nvPr/>
        </p:nvSpPr>
        <p:spPr bwMode="auto">
          <a:xfrm>
            <a:off x="5429256" y="3143248"/>
            <a:ext cx="328614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dirty="0"/>
              <a:t>     В пределах </a:t>
            </a:r>
            <a:r>
              <a:rPr lang="ru-RU" sz="2000" b="1" dirty="0"/>
              <a:t>500 -550 км. </a:t>
            </a:r>
            <a:r>
              <a:rPr lang="ru-RU" sz="2000" dirty="0"/>
              <a:t>находятся  промышленные города шести субъектов федерации: Республика Башкорстан, Удмуртия, Пермский край, Челябинская, Тюменская  и Курганская области</a:t>
            </a:r>
          </a:p>
        </p:txBody>
      </p:sp>
      <p:pic>
        <p:nvPicPr>
          <p:cNvPr id="16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2997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931224" cy="10069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Месторасположение 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736"/>
            <a:ext cx="3900486" cy="4786346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endParaRPr lang="ru-RU" sz="2000" dirty="0" smtClean="0"/>
          </a:p>
          <a:p>
            <a:pPr fontAlgn="base">
              <a:buNone/>
            </a:pPr>
            <a:r>
              <a:rPr lang="ru-RU" sz="2000" b="1" dirty="0" smtClean="0"/>
              <a:t>Направления:</a:t>
            </a:r>
          </a:p>
          <a:p>
            <a:pPr fontAlgn="base">
              <a:buNone/>
            </a:pPr>
            <a:endParaRPr lang="ru-RU" sz="2000" dirty="0" smtClean="0"/>
          </a:p>
          <a:p>
            <a:pPr fontAlgn="base"/>
            <a:r>
              <a:rPr lang="ru-RU" sz="2000" dirty="0" smtClean="0"/>
              <a:t>Северо-восток: Екатеринбург – Артемовский (ст.Егоршино) – </a:t>
            </a:r>
            <a:r>
              <a:rPr lang="ru-RU" sz="2000" b="1" dirty="0" smtClean="0"/>
              <a:t>Ирбит -Тавда – Междуреченский, </a:t>
            </a:r>
            <a:r>
              <a:rPr lang="ru-RU" sz="2000" b="1" dirty="0" err="1" smtClean="0"/>
              <a:t>ст.Устье-Аха</a:t>
            </a:r>
            <a:r>
              <a:rPr lang="ru-RU" sz="2000" b="1" dirty="0" smtClean="0"/>
              <a:t>, ХМАО </a:t>
            </a:r>
          </a:p>
          <a:p>
            <a:pPr fontAlgn="base"/>
            <a:r>
              <a:rPr lang="ru-RU" sz="2000" dirty="0" smtClean="0"/>
              <a:t>Юг: Артемовский (ст.Егоршино) – </a:t>
            </a:r>
            <a:r>
              <a:rPr lang="ru-RU" sz="2000" dirty="0" err="1" smtClean="0"/>
              <a:t>Буланаш</a:t>
            </a:r>
            <a:r>
              <a:rPr lang="ru-RU" sz="2000" dirty="0" smtClean="0"/>
              <a:t> – Богданович. Далее - выход на </a:t>
            </a:r>
            <a:r>
              <a:rPr lang="ru-RU" sz="2000" b="1" dirty="0" smtClean="0"/>
              <a:t>ж/д-направление Екатеринбург – Тюмень, и через Каменск-Уральский  - выход на Транссибирскую магистраль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http://perevozki-ekaterinburg.ru/pics/ekaterinburg_karta_sverdlovskaya_oblast.jpg"/>
          <p:cNvPicPr>
            <a:picLocks noChangeAspect="1" noChangeArrowheads="1"/>
          </p:cNvPicPr>
          <p:nvPr/>
        </p:nvPicPr>
        <p:blipFill>
          <a:blip r:embed="rId4" cstate="print"/>
          <a:srcRect b="5096"/>
          <a:stretch>
            <a:fillRect/>
          </a:stretch>
        </p:blipFill>
        <p:spPr bwMode="auto">
          <a:xfrm>
            <a:off x="-8572592" y="3857628"/>
            <a:ext cx="3055937" cy="3571900"/>
          </a:xfrm>
          <a:prstGeom prst="rect">
            <a:avLst/>
          </a:prstGeom>
          <a:noFill/>
        </p:spPr>
      </p:pic>
      <p:pic>
        <p:nvPicPr>
          <p:cNvPr id="17" name="Picture 4" descr="E:\Григоренко Наталья\презентации\кольцово\гис_01.jpg"/>
          <p:cNvPicPr>
            <a:picLocks noChangeAspect="1" noChangeArrowheads="1"/>
          </p:cNvPicPr>
          <p:nvPr/>
        </p:nvPicPr>
        <p:blipFill>
          <a:blip r:embed="rId5" cstate="print"/>
          <a:srcRect l="6780" t="-371" b="7798"/>
          <a:stretch>
            <a:fillRect/>
          </a:stretch>
        </p:blipFill>
        <p:spPr bwMode="auto">
          <a:xfrm>
            <a:off x="571472" y="1643050"/>
            <a:ext cx="3929091" cy="46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Овальная выноска 17"/>
          <p:cNvSpPr/>
          <p:nvPr/>
        </p:nvSpPr>
        <p:spPr>
          <a:xfrm>
            <a:off x="3714744" y="4214818"/>
            <a:ext cx="288032" cy="216024"/>
          </a:xfrm>
          <a:prstGeom prst="wedgeEllipseCallout">
            <a:avLst>
              <a:gd name="adj1" fmla="val 79697"/>
              <a:gd name="adj2" fmla="val -1039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4290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931224" cy="10069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Месторасположение 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571612"/>
            <a:ext cx="4900618" cy="4525963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000" dirty="0" smtClean="0"/>
              <a:t>кадастровые номера  земельных  участков: 66:02:1703024:87, 66:02:1703024:88</a:t>
            </a:r>
          </a:p>
          <a:p>
            <a:pPr fontAlgn="base"/>
            <a:r>
              <a:rPr lang="ru-RU" sz="2000" dirty="0" smtClean="0"/>
              <a:t>кадастровый  квартал 66:02:1703024</a:t>
            </a:r>
          </a:p>
          <a:p>
            <a:pPr fontAlgn="base"/>
            <a:r>
              <a:rPr lang="ru-RU" sz="2000" dirty="0" smtClean="0"/>
              <a:t>ограничен </a:t>
            </a:r>
            <a:r>
              <a:rPr lang="ru-RU" sz="2000" dirty="0"/>
              <a:t>ориентирами: железнодорожная станция </a:t>
            </a:r>
            <a:r>
              <a:rPr lang="ru-RU" sz="2000" dirty="0" err="1"/>
              <a:t>Буланаш</a:t>
            </a:r>
            <a:r>
              <a:rPr lang="ru-RU" sz="2000" dirty="0"/>
              <a:t>, Артемовская </a:t>
            </a:r>
            <a:r>
              <a:rPr lang="ru-RU" sz="2000" dirty="0" smtClean="0"/>
              <a:t>ТЭЦ</a:t>
            </a:r>
          </a:p>
          <a:p>
            <a:pPr fontAlgn="base"/>
            <a:r>
              <a:rPr lang="ru-RU" sz="2000" dirty="0" smtClean="0"/>
              <a:t>в 100 км от Екатеринбурга, в 300 км от Тюмени.</a:t>
            </a:r>
          </a:p>
          <a:p>
            <a:pPr fontAlgn="base"/>
            <a:r>
              <a:rPr lang="ru-RU" sz="2000" dirty="0" smtClean="0"/>
              <a:t>автодорога: </a:t>
            </a:r>
            <a:r>
              <a:rPr lang="ru-RU" sz="2000" dirty="0" err="1" smtClean="0"/>
              <a:t>Режевской</a:t>
            </a:r>
            <a:r>
              <a:rPr lang="ru-RU" sz="2000" dirty="0" smtClean="0"/>
              <a:t> тракт.</a:t>
            </a:r>
          </a:p>
          <a:p>
            <a:pPr fontAlgn="base"/>
            <a:r>
              <a:rPr lang="ru-RU" sz="2000" dirty="0" smtClean="0"/>
              <a:t>ж/д сеть, станция </a:t>
            </a:r>
            <a:r>
              <a:rPr lang="ru-RU" sz="2000" dirty="0" err="1" smtClean="0"/>
              <a:t>Буланаш</a:t>
            </a:r>
            <a:endParaRPr lang="ru-RU" sz="2000" dirty="0"/>
          </a:p>
          <a:p>
            <a:pPr fontAlgn="base"/>
            <a:r>
              <a:rPr lang="ru-RU" sz="2000" dirty="0" smtClean="0"/>
              <a:t>Находится за пределами населенных пунктов, максимальная </a:t>
            </a:r>
            <a:r>
              <a:rPr lang="ru-RU" sz="2000" dirty="0" err="1" smtClean="0"/>
              <a:t>санитно</a:t>
            </a:r>
            <a:r>
              <a:rPr lang="ru-RU" sz="2000" dirty="0" smtClean="0"/>
              <a:t>-защитная зона – 1350 м от жилой зоны </a:t>
            </a:r>
          </a:p>
          <a:p>
            <a:pPr marL="0" indent="0" fontAlgn="base">
              <a:buNone/>
            </a:pPr>
            <a:endParaRPr lang="ru-RU" sz="2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6147" name="Picture 3" descr="I:\Зеленая долина\презентации\карта_01.jpg"/>
          <p:cNvPicPr>
            <a:picLocks noChangeAspect="1" noChangeArrowheads="1"/>
          </p:cNvPicPr>
          <p:nvPr/>
        </p:nvPicPr>
        <p:blipFill>
          <a:blip r:embed="rId4" cstate="print"/>
          <a:srcRect t="5534" b="7983"/>
          <a:stretch>
            <a:fillRect/>
          </a:stretch>
        </p:blipFill>
        <p:spPr bwMode="auto">
          <a:xfrm>
            <a:off x="571472" y="1643050"/>
            <a:ext cx="3178476" cy="4643470"/>
          </a:xfrm>
          <a:prstGeom prst="rect">
            <a:avLst/>
          </a:prstGeom>
          <a:noFill/>
        </p:spPr>
      </p:pic>
      <p:pic>
        <p:nvPicPr>
          <p:cNvPr id="16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931224" cy="1006972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smtClean="0"/>
              <a:t>Характеристика земельного участка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428736"/>
            <a:ext cx="3614734" cy="5143535"/>
          </a:xfrm>
        </p:spPr>
        <p:txBody>
          <a:bodyPr>
            <a:normAutofit/>
          </a:bodyPr>
          <a:lstStyle/>
          <a:p>
            <a:pPr lvl="0" fontAlgn="base"/>
            <a:r>
              <a:rPr lang="ru-RU" sz="2000" b="1" dirty="0" smtClean="0"/>
              <a:t>Общий размер площадки: </a:t>
            </a:r>
            <a:r>
              <a:rPr lang="ru-RU" sz="2000" dirty="0" smtClean="0"/>
              <a:t>374</a:t>
            </a:r>
            <a:r>
              <a:rPr lang="ru-RU" sz="2000" b="1" dirty="0" smtClean="0"/>
              <a:t> </a:t>
            </a:r>
            <a:r>
              <a:rPr lang="ru-RU" sz="2000" dirty="0" smtClean="0"/>
              <a:t>га</a:t>
            </a:r>
          </a:p>
          <a:p>
            <a:pPr lvl="0" fontAlgn="base"/>
            <a:r>
              <a:rPr lang="ru-RU" sz="2000" b="1" dirty="0" smtClean="0"/>
              <a:t>Назначение земельного участка:</a:t>
            </a:r>
            <a:r>
              <a:rPr lang="ru-RU" sz="2000" dirty="0" smtClean="0"/>
              <a:t>   -для строительства промышленного объекта </a:t>
            </a:r>
            <a:r>
              <a:rPr lang="ru-RU" sz="2000" dirty="0"/>
              <a:t>и</a:t>
            </a:r>
            <a:r>
              <a:rPr lang="ru-RU" sz="2000" dirty="0" smtClean="0"/>
              <a:t> технопарка</a:t>
            </a:r>
          </a:p>
          <a:p>
            <a:pPr fontAlgn="base"/>
            <a:r>
              <a:rPr lang="ru-RU" sz="2000" dirty="0" smtClean="0"/>
              <a:t> </a:t>
            </a:r>
            <a:r>
              <a:rPr lang="ru-RU" sz="2000" b="1" dirty="0" smtClean="0"/>
              <a:t>Категория земель: 374</a:t>
            </a:r>
            <a:r>
              <a:rPr lang="ru-RU" sz="2000" dirty="0" smtClean="0"/>
              <a:t> га -</a:t>
            </a:r>
            <a:r>
              <a:rPr lang="ru-RU" sz="2000" b="1" dirty="0" smtClean="0"/>
              <a:t> </a:t>
            </a:r>
            <a:r>
              <a:rPr lang="ru-RU" sz="2000" dirty="0" smtClean="0"/>
              <a:t>земли промышленности </a:t>
            </a:r>
          </a:p>
          <a:p>
            <a:pPr fontAlgn="base"/>
            <a:r>
              <a:rPr lang="ru-RU" sz="2000" b="1" dirty="0" smtClean="0"/>
              <a:t>Правообладатель: </a:t>
            </a:r>
            <a:r>
              <a:rPr lang="ru-RU" sz="2000" dirty="0" smtClean="0"/>
              <a:t>ЗАО «Зеленая Долина» - договор аренды земельного участка 2013-2062 года    (49 лет)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1643050"/>
            <a:ext cx="428596" cy="4214842"/>
          </a:xfrm>
          <a:prstGeom prst="rect">
            <a:avLst/>
          </a:prstGeom>
          <a:solidFill>
            <a:srgbClr val="00D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5929330"/>
            <a:ext cx="428596" cy="928670"/>
          </a:xfrm>
          <a:prstGeom prst="rect">
            <a:avLst/>
          </a:prstGeom>
          <a:solidFill>
            <a:srgbClr val="00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546235" y="214290"/>
            <a:ext cx="502775" cy="571504"/>
          </a:xfrm>
          <a:prstGeom prst="rect">
            <a:avLst/>
          </a:prstGeom>
          <a:noFill/>
        </p:spPr>
      </p:pic>
      <p:pic>
        <p:nvPicPr>
          <p:cNvPr id="15" name="Picture 2" descr="I:\Зеленая долина\фирменный стиль\logotype_Gree Valley_02.png"/>
          <p:cNvPicPr>
            <a:picLocks noChangeAspect="1" noChangeArrowheads="1"/>
          </p:cNvPicPr>
          <p:nvPr/>
        </p:nvPicPr>
        <p:blipFill>
          <a:blip r:embed="rId3" cstate="print"/>
          <a:srcRect l="18367"/>
          <a:stretch>
            <a:fillRect/>
          </a:stretch>
        </p:blipFill>
        <p:spPr bwMode="auto">
          <a:xfrm>
            <a:off x="977573" y="214290"/>
            <a:ext cx="2237105" cy="623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15340" y="285728"/>
            <a:ext cx="428660" cy="1285884"/>
          </a:xfrm>
          <a:prstGeom prst="rect">
            <a:avLst/>
          </a:prstGeom>
          <a:solidFill>
            <a:srgbClr val="C01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143907" y="6500836"/>
            <a:ext cx="1000125" cy="3571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9B75-CB01-413B-8B96-283D93017F9E}" type="slidenum">
              <a:rPr lang="ru-RU" sz="1600" b="1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600" b="1" dirty="0" smtClean="0">
              <a:solidFill>
                <a:schemeClr val="bg1"/>
              </a:solidFill>
            </a:endParaRPr>
          </a:p>
        </p:txBody>
      </p:sp>
      <p:pic>
        <p:nvPicPr>
          <p:cNvPr id="16" name="Picture 2" descr="I:\Зеленая долина\презентации\для редакции\схема участ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4429156" cy="47124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14546" y="3929066"/>
            <a:ext cx="715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18</a:t>
            </a:r>
            <a:r>
              <a:rPr lang="ru-RU" sz="1600" b="1" dirty="0" smtClean="0">
                <a:solidFill>
                  <a:schemeClr val="bg1"/>
                </a:solidFill>
              </a:rPr>
              <a:t>9 га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2" y="4929198"/>
            <a:ext cx="711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18</a:t>
            </a:r>
            <a:r>
              <a:rPr lang="ru-RU" sz="1600" b="1" dirty="0" smtClean="0"/>
              <a:t>5</a:t>
            </a:r>
            <a:r>
              <a:rPr lang="en-US" sz="1600" b="1" dirty="0" smtClean="0"/>
              <a:t> </a:t>
            </a:r>
            <a:r>
              <a:rPr lang="ru-RU" sz="1600" b="1" dirty="0" smtClean="0"/>
              <a:t>га</a:t>
            </a:r>
            <a:endParaRPr lang="ru-RU" sz="1600" b="1" dirty="0"/>
          </a:p>
        </p:txBody>
      </p:sp>
      <p:pic>
        <p:nvPicPr>
          <p:cNvPr id="19" name="Picture 3" descr="C:\Users\1\Desktop\ЛОГО МПР С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589240"/>
            <a:ext cx="936000" cy="11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604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«Зеленая Долина»</vt:lpstr>
      <vt:lpstr>Эко-технопарк «Зеленая Долина»</vt:lpstr>
      <vt:lpstr>Эко-технопарк «Зеленая Долина» - это</vt:lpstr>
      <vt:lpstr> Миссия эко-технопарка «Зеленая долина»</vt:lpstr>
      <vt:lpstr>Почему резиденты выбирают  эко-технопарк «Зеленая долина»?</vt:lpstr>
      <vt:lpstr>Территория экономического влияния </vt:lpstr>
      <vt:lpstr>Месторасположение </vt:lpstr>
      <vt:lpstr>Месторасположение </vt:lpstr>
      <vt:lpstr>Характеристика земельного участка</vt:lpstr>
      <vt:lpstr> Трудовые ресурсы</vt:lpstr>
      <vt:lpstr>Социальная инфраструктура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(40-46 pt)</dc:title>
  <dc:creator>grigorenko</dc:creator>
  <cp:lastModifiedBy>1</cp:lastModifiedBy>
  <cp:revision>159</cp:revision>
  <dcterms:created xsi:type="dcterms:W3CDTF">2012-12-05T11:12:47Z</dcterms:created>
  <dcterms:modified xsi:type="dcterms:W3CDTF">2016-05-22T18:09:18Z</dcterms:modified>
</cp:coreProperties>
</file>