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unknown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rgbClr val="92D050"/>
        </a:solidFill>
      </c:spPr>
    </c:floor>
    <c:sideWall>
      <c:thickness val="0"/>
      <c:spPr>
        <a:solidFill>
          <a:srgbClr val="92D050"/>
        </a:solidFill>
      </c:spPr>
    </c:sideWall>
    <c:backWall>
      <c:thickness val="0"/>
      <c:spPr>
        <a:solidFill>
          <a:srgbClr val="92D050"/>
        </a:solidFill>
      </c:spPr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всего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0.87</c:v>
                </c:pt>
                <c:pt idx="1">
                  <c:v>0.13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921216"/>
        <c:axId val="44922752"/>
        <c:axId val="44925376"/>
      </c:bar3DChart>
      <c:catAx>
        <c:axId val="44921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4922752"/>
        <c:crosses val="autoZero"/>
        <c:auto val="1"/>
        <c:lblAlgn val="ctr"/>
        <c:lblOffset val="100"/>
        <c:noMultiLvlLbl val="0"/>
      </c:catAx>
      <c:valAx>
        <c:axId val="44922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44921216"/>
        <c:crosses val="autoZero"/>
        <c:crossBetween val="between"/>
      </c:valAx>
      <c:serAx>
        <c:axId val="44925376"/>
        <c:scaling>
          <c:orientation val="minMax"/>
        </c:scaling>
        <c:delete val="1"/>
        <c:axPos val="b"/>
        <c:majorTickMark val="out"/>
        <c:minorTickMark val="none"/>
        <c:tickLblPos val="nextTo"/>
        <c:crossAx val="44922752"/>
        <c:crosses val="autoZero"/>
      </c:serAx>
      <c:spPr>
        <a:solidFill>
          <a:schemeClr val="accent1">
            <a:lumMod val="60000"/>
            <a:lumOff val="40000"/>
          </a:schemeClr>
        </a:solidFill>
      </c:spPr>
    </c:plotArea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>
      <a:solidFill>
        <a:schemeClr val="tx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30.07.2014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-mx.ru/biologiya/pervocvet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zapoved-kursk.ru/" TargetMode="External"/><Relationship Id="rId4" Type="http://schemas.openxmlformats.org/officeDocument/2006/relationships/hyperlink" Target="http://ltravi.ru/serdtse-i-sosudy/primula-ili-pervocv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02106" y="706236"/>
            <a:ext cx="54729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Экологический урок</a:t>
            </a:r>
            <a:endParaRPr lang="ru-RU" sz="1600" dirty="0" smtClean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1600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1600" dirty="0" smtClean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1600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1600" dirty="0" smtClean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1600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1600" dirty="0" smtClean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1600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1600" dirty="0" smtClean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1600" dirty="0" smtClean="0">
              <a:ln w="12700">
                <a:solidFill>
                  <a:schemeClr val="accent6">
                    <a:lumMod val="50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600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Подготовила и провела:</a:t>
            </a:r>
          </a:p>
          <a:p>
            <a:pPr algn="r"/>
            <a:r>
              <a:rPr lang="ru-RU" sz="1600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биологии</a:t>
            </a:r>
          </a:p>
          <a:p>
            <a:pPr algn="r"/>
            <a:r>
              <a:rPr lang="ru-RU" sz="1600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МБОУ «</a:t>
            </a:r>
            <a:r>
              <a:rPr lang="ru-RU" sz="1600" dirty="0" err="1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Новопоселёновская</a:t>
            </a:r>
            <a:r>
              <a:rPr lang="ru-RU" sz="1600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средняя</a:t>
            </a:r>
          </a:p>
          <a:p>
            <a:pPr algn="r"/>
            <a:r>
              <a:rPr lang="ru-RU" sz="1600" dirty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бщеобразовательная школа» </a:t>
            </a:r>
            <a:endParaRPr lang="ru-RU" sz="1600" dirty="0">
              <a:ln w="12700">
                <a:solidFill>
                  <a:schemeClr val="accent6">
                    <a:lumMod val="50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600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Курского района Курской области</a:t>
            </a:r>
          </a:p>
          <a:p>
            <a:pPr algn="r"/>
            <a:r>
              <a:rPr lang="ru-RU" sz="1600" dirty="0" err="1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Поляничева</a:t>
            </a:r>
            <a:r>
              <a:rPr lang="ru-RU" sz="1600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Нина Олеговна </a:t>
            </a:r>
          </a:p>
          <a:p>
            <a:pPr algn="r"/>
            <a:r>
              <a:rPr lang="ru-RU" sz="4800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400" dirty="0">
              <a:ln w="12700">
                <a:solidFill>
                  <a:schemeClr val="accent6">
                    <a:lumMod val="50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28456" y="2168174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3915" y="2552894"/>
            <a:ext cx="52893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solidFill>
                    <a:srgbClr val="0066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«ЗОЛОТЫЕ КЛЮЧИ</a:t>
            </a:r>
          </a:p>
          <a:p>
            <a:pPr algn="ctr"/>
            <a:r>
              <a:rPr lang="ru-RU" sz="4800" b="1" dirty="0" smtClean="0">
                <a:ln w="31550" cmpd="sng">
                  <a:solidFill>
                    <a:srgbClr val="0066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ВЕСНЫ»</a:t>
            </a:r>
            <a:endParaRPr lang="ru-RU" sz="4800" b="1" cap="none" spc="0" dirty="0">
              <a:ln w="31550" cmpd="sng">
                <a:solidFill>
                  <a:srgbClr val="0066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11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3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ервоцвет весенний</a:t>
            </a:r>
            <a:endParaRPr lang="ru-RU" sz="1800" b="1" dirty="0" smtClean="0"/>
          </a:p>
        </p:txBody>
      </p:sp>
      <p:pic>
        <p:nvPicPr>
          <p:cNvPr id="11265" name="Picture 1" descr="C:\Users\PC\Desktop\87882_17fa80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9" y="1870459"/>
            <a:ext cx="4854388" cy="3990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2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11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3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3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андыш майский</a:t>
            </a:r>
            <a:endParaRPr lang="ru-RU" sz="1800" b="1" dirty="0" smtClean="0"/>
          </a:p>
        </p:txBody>
      </p:sp>
      <p:pic>
        <p:nvPicPr>
          <p:cNvPr id="10244" name="Picture 4" descr="http://futuregarden.ru/dvig/data/upimages/gallery/165.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4" y="1852365"/>
            <a:ext cx="4335743" cy="4380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6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11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3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ru-RU" sz="3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иалка удивительная</a:t>
            </a:r>
            <a:endParaRPr lang="ru-RU" sz="1800" b="1" dirty="0" smtClean="0"/>
          </a:p>
        </p:txBody>
      </p:sp>
      <p:pic>
        <p:nvPicPr>
          <p:cNvPr id="9218" name="Picture 2" descr="http://sejm-park.at.ua/_ph/2/857442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50" y="2030506"/>
            <a:ext cx="4864946" cy="4227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2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11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Чистяк весенний</a:t>
            </a:r>
            <a:endParaRPr lang="ru-RU" sz="1800" b="1" dirty="0" smtClean="0"/>
          </a:p>
        </p:txBody>
      </p:sp>
      <p:pic>
        <p:nvPicPr>
          <p:cNvPr id="8193" name="Picture 1" descr="C:\Users\PC\Desktop\344814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1788459"/>
            <a:ext cx="5191125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54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11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Ветреница лютиковая</a:t>
            </a:r>
            <a:endParaRPr lang="ru-RU" sz="1800" b="1" dirty="0" smtClean="0"/>
          </a:p>
        </p:txBody>
      </p:sp>
      <p:pic>
        <p:nvPicPr>
          <p:cNvPr id="7170" name="Picture 2" descr="http://www.forumdacha.ru/forum/userpix/54_img_000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78" y="2089628"/>
            <a:ext cx="5118846" cy="383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6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11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4447" y="470647"/>
            <a:ext cx="7893424" cy="5688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9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Агитбригада</a:t>
            </a:r>
          </a:p>
          <a:p>
            <a:pPr algn="l"/>
            <a:r>
              <a:rPr lang="ru-RU" sz="2100" dirty="0" smtClean="0"/>
              <a:t>Чтоб </a:t>
            </a:r>
            <a:r>
              <a:rPr lang="ru-RU" sz="2100" dirty="0"/>
              <a:t>сохранить красу родной Земли,</a:t>
            </a:r>
          </a:p>
          <a:p>
            <a:pPr algn="l"/>
            <a:r>
              <a:rPr lang="ru-RU" sz="2100" dirty="0"/>
              <a:t>Чтобы сберечь растенья и цветы,</a:t>
            </a:r>
          </a:p>
          <a:p>
            <a:pPr algn="l"/>
            <a:r>
              <a:rPr lang="ru-RU" sz="2100" dirty="0"/>
              <a:t>Все исчезающие виды</a:t>
            </a:r>
          </a:p>
          <a:p>
            <a:pPr algn="l"/>
            <a:r>
              <a:rPr lang="ru-RU" sz="2100" dirty="0"/>
              <a:t>В книгу Красную сейчас  занесены.</a:t>
            </a:r>
          </a:p>
          <a:p>
            <a:pPr algn="l"/>
            <a:r>
              <a:rPr lang="ru-RU" sz="2100" dirty="0"/>
              <a:t> </a:t>
            </a:r>
          </a:p>
          <a:p>
            <a:pPr algn="l"/>
            <a:r>
              <a:rPr lang="ru-RU" sz="2100" dirty="0"/>
              <a:t>Там сон-трава и медуница,</a:t>
            </a:r>
          </a:p>
          <a:p>
            <a:pPr algn="l"/>
            <a:r>
              <a:rPr lang="ru-RU" sz="2100" dirty="0"/>
              <a:t>Прекрасная кувшинка, горицвет,</a:t>
            </a:r>
          </a:p>
          <a:p>
            <a:pPr algn="l"/>
            <a:r>
              <a:rPr lang="ru-RU" sz="2100" dirty="0"/>
              <a:t>Венерин башмачок и ландыш,</a:t>
            </a:r>
          </a:p>
          <a:p>
            <a:pPr algn="l"/>
            <a:r>
              <a:rPr lang="ru-RU" sz="2100" dirty="0"/>
              <a:t>Весны чудесный вестник-первоцвет</a:t>
            </a:r>
            <a:r>
              <a:rPr lang="ru-RU" sz="2100" dirty="0" smtClean="0"/>
              <a:t>.</a:t>
            </a:r>
          </a:p>
          <a:p>
            <a:pPr algn="l"/>
            <a:endParaRPr lang="ru-RU" sz="2100" dirty="0" smtClean="0"/>
          </a:p>
          <a:p>
            <a:pPr algn="l"/>
            <a:r>
              <a:rPr lang="ru-RU" sz="2100" dirty="0" smtClean="0"/>
              <a:t>Красная </a:t>
            </a:r>
            <a:r>
              <a:rPr lang="ru-RU" sz="2100" dirty="0"/>
              <a:t>книга – книга тревоги.</a:t>
            </a:r>
          </a:p>
          <a:p>
            <a:pPr algn="l"/>
            <a:r>
              <a:rPr lang="ru-RU" sz="2100" dirty="0"/>
              <a:t>Знай, все растения в ней – недотроги.</a:t>
            </a:r>
          </a:p>
          <a:p>
            <a:pPr algn="l"/>
            <a:r>
              <a:rPr lang="ru-RU" sz="2100" dirty="0"/>
              <a:t>Рвать не нужно их, друзья!</a:t>
            </a:r>
          </a:p>
          <a:p>
            <a:pPr algn="l"/>
            <a:r>
              <a:rPr lang="ru-RU" sz="2100" dirty="0"/>
              <a:t>Охраняйте их всегда</a:t>
            </a:r>
            <a:r>
              <a:rPr lang="ru-RU" sz="2400" dirty="0"/>
              <a:t>.</a:t>
            </a:r>
          </a:p>
          <a:p>
            <a:pPr algn="l"/>
            <a:endParaRPr lang="ru-RU" sz="49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1800" b="1" dirty="0" smtClean="0"/>
          </a:p>
        </p:txBody>
      </p:sp>
      <p:pic>
        <p:nvPicPr>
          <p:cNvPr id="1026" name="Picture 2" descr="http://www.bibl46.ru/images/stories/azaz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93" y="753034"/>
            <a:ext cx="3882880" cy="534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4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11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7176" y="484094"/>
            <a:ext cx="7893424" cy="58898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9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 и предложения</a:t>
            </a:r>
            <a:endParaRPr lang="ru-RU" sz="49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l">
              <a:buFont typeface="Wingdings" pitchFamily="2" charset="2"/>
              <a:buChar char="§"/>
            </a:pPr>
            <a:r>
              <a:rPr lang="ru-RU" sz="2500" dirty="0" smtClean="0"/>
              <a:t>проблема </a:t>
            </a:r>
            <a:r>
              <a:rPr lang="ru-RU" sz="2500" dirty="0"/>
              <a:t>охраны первоцветов актуальна для современного общества;</a:t>
            </a:r>
          </a:p>
          <a:p>
            <a:pPr marL="285750" lvl="0" indent="-285750" algn="l">
              <a:buFont typeface="Wingdings" pitchFamily="2" charset="2"/>
              <a:buChar char="§"/>
            </a:pPr>
            <a:r>
              <a:rPr lang="ru-RU" sz="2500" dirty="0"/>
              <a:t>первоцветы имеют не только эстетическое значение, ещё и лекарственное;</a:t>
            </a:r>
          </a:p>
          <a:p>
            <a:pPr marL="285750" lvl="0" indent="-285750" algn="l">
              <a:buFont typeface="Wingdings" pitchFamily="2" charset="2"/>
              <a:buChar char="§"/>
            </a:pPr>
            <a:r>
              <a:rPr lang="ru-RU" sz="2500" dirty="0"/>
              <a:t>для сохранения раннецветущих растений необходимо проводить экологическую пропаганду не только среди обучающихся школы, но и среди местного населения;</a:t>
            </a:r>
          </a:p>
          <a:p>
            <a:pPr marL="285750" lvl="0" indent="-285750" algn="l">
              <a:buFont typeface="Wingdings" pitchFamily="2" charset="2"/>
              <a:buChar char="§"/>
            </a:pPr>
            <a:r>
              <a:rPr lang="ru-RU" sz="2500" dirty="0" smtClean="0"/>
              <a:t>силами </a:t>
            </a:r>
            <a:r>
              <a:rPr lang="ru-RU" sz="2500" dirty="0"/>
              <a:t>обучающихся школы </a:t>
            </a:r>
            <a:r>
              <a:rPr lang="ru-RU" sz="2500" dirty="0" smtClean="0"/>
              <a:t>организовать </a:t>
            </a:r>
            <a:r>
              <a:rPr lang="ru-RU" sz="2500" dirty="0"/>
              <a:t>культивирование раннецветущих растений на пришкольном опытном участке и  </a:t>
            </a:r>
            <a:r>
              <a:rPr lang="ru-RU" sz="2500" dirty="0" smtClean="0"/>
              <a:t>клумбах;</a:t>
            </a:r>
            <a:endParaRPr lang="ru-RU" sz="2500" dirty="0"/>
          </a:p>
          <a:p>
            <a:pPr marL="285750" lvl="0" indent="-285750" algn="l">
              <a:buFont typeface="Wingdings" pitchFamily="2" charset="2"/>
              <a:buChar char="§"/>
            </a:pPr>
            <a:r>
              <a:rPr lang="ru-RU" sz="2500" dirty="0" smtClean="0"/>
              <a:t>продолжить </a:t>
            </a:r>
            <a:r>
              <a:rPr lang="ru-RU" sz="2500" dirty="0"/>
              <a:t>исследовательскую работу по изучению многообразия первоцветов местной флоры.</a:t>
            </a:r>
          </a:p>
          <a:p>
            <a:pPr algn="l"/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5773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11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7176" y="484094"/>
            <a:ext cx="7893424" cy="9278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 !</a:t>
            </a:r>
            <a:endParaRPr lang="ru-RU" sz="41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PC\Desktop\Первоцветы\вес.настроения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95" y="1722961"/>
            <a:ext cx="5889811" cy="4348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11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7176" y="484094"/>
            <a:ext cx="7893424" cy="56208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Список использованной литературы: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/>
              <a:t>Новиков В. С., Губанов И. А. Школьный атлас-определитель  высших растений. – М., 1991 г.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/>
              <a:t>Красная книга Курской области. Информационный выпуск №2. – Курск, 2009 г.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/>
              <a:t>Экологический словарь-справочник. – Курск, </a:t>
            </a:r>
            <a:r>
              <a:rPr lang="ru-RU" sz="1800" dirty="0" smtClean="0"/>
              <a:t>2009 </a:t>
            </a:r>
            <a:r>
              <a:rPr lang="ru-RU" sz="1800" dirty="0"/>
              <a:t>г.</a:t>
            </a:r>
          </a:p>
          <a:p>
            <a:pPr algn="l"/>
            <a:endParaRPr lang="ru-RU" sz="33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3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Интернет-источники:</a:t>
            </a:r>
            <a:endParaRPr lang="ru-RU" sz="33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1800" u="sng" dirty="0">
                <a:hlinkClick r:id="rId3"/>
              </a:rPr>
              <a:t>http://www.f-mx.ru/biologiya/pervocvety</a:t>
            </a:r>
            <a:r>
              <a:rPr lang="ru-RU" sz="1800" dirty="0"/>
              <a:t> Научная библиотека. Первоцветы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1800" u="sng" dirty="0">
                <a:hlinkClick r:id="rId4"/>
              </a:rPr>
              <a:t>http://ltravi.ru/serdtse-i-sosudy/primula-ili-pervocvet</a:t>
            </a:r>
            <a:r>
              <a:rPr lang="ru-RU" sz="1800" dirty="0"/>
              <a:t>  Всё про лекарственные растения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1800" u="sng" dirty="0">
                <a:hlinkClick r:id="rId5"/>
              </a:rPr>
              <a:t>http://zapoved-kursk.ru</a:t>
            </a:r>
            <a:r>
              <a:rPr lang="ru-RU" sz="1800" dirty="0"/>
              <a:t> официальный сайт Центрально-Черноземного государственного заповедника имени В.В. Алехина</a:t>
            </a:r>
          </a:p>
          <a:p>
            <a:pPr algn="l"/>
            <a:endParaRPr lang="ru-RU" sz="1800" b="1" dirty="0" smtClean="0"/>
          </a:p>
          <a:p>
            <a:pPr algn="l"/>
            <a:endParaRPr lang="ru-RU" sz="1800" b="1" dirty="0"/>
          </a:p>
          <a:p>
            <a:pPr algn="l"/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98650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776" y="336176"/>
            <a:ext cx="7893424" cy="2097741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                                                                 Эпиграф: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«</a:t>
            </a:r>
            <a:r>
              <a:rPr lang="ru-RU" sz="2700" dirty="0"/>
              <a:t>Цветок, который мы не срываем</a:t>
            </a:r>
            <a:r>
              <a:rPr lang="ru-RU" sz="2700" dirty="0" smtClean="0"/>
              <a:t>, единственный</a:t>
            </a:r>
            <a:r>
              <a:rPr lang="ru-RU" sz="2700" dirty="0"/>
              <a:t>, </a:t>
            </a:r>
            <a:r>
              <a:rPr lang="ru-RU" sz="2700" dirty="0" smtClean="0"/>
              <a:t>что никогда не </a:t>
            </a:r>
            <a:r>
              <a:rPr lang="ru-RU" sz="2700" dirty="0"/>
              <a:t>теряет своего запаха и красоты» </a:t>
            </a:r>
            <a:br>
              <a:rPr lang="ru-RU" sz="2700" dirty="0"/>
            </a:br>
            <a:r>
              <a:rPr lang="ru-RU" sz="2700" dirty="0" smtClean="0"/>
              <a:t>                                                                  (</a:t>
            </a:r>
            <a:r>
              <a:rPr lang="ru-RU" sz="2700" dirty="0"/>
              <a:t>В. Гюго)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541" y="1896035"/>
            <a:ext cx="8216153" cy="4531660"/>
          </a:xfrm>
        </p:spPr>
        <p:txBody>
          <a:bodyPr numCol="2">
            <a:normAutofit fontScale="62500" lnSpcReduction="20000"/>
          </a:bodyPr>
          <a:lstStyle/>
          <a:p>
            <a:r>
              <a:rPr lang="ru-RU" b="1" dirty="0"/>
              <a:t>Лишь первый солнца луч земли коснулся,</a:t>
            </a:r>
          </a:p>
          <a:p>
            <a:r>
              <a:rPr lang="ru-RU" b="1" dirty="0"/>
              <a:t>Распространяя аромат весны,</a:t>
            </a:r>
          </a:p>
          <a:p>
            <a:r>
              <a:rPr lang="ru-RU" b="1" dirty="0"/>
              <a:t>Под снегом крохотный цветок проснулся,</a:t>
            </a:r>
          </a:p>
          <a:p>
            <a:r>
              <a:rPr lang="ru-RU" b="1" dirty="0"/>
              <a:t>Оставили его в покое сны.</a:t>
            </a:r>
          </a:p>
          <a:p>
            <a:r>
              <a:rPr lang="ru-RU" b="1" dirty="0"/>
              <a:t>Своим дыханьем тоненьким и чистым</a:t>
            </a:r>
          </a:p>
          <a:p>
            <a:r>
              <a:rPr lang="ru-RU" b="1" dirty="0"/>
              <a:t>Согрел он снег и поглядел вокруг:</a:t>
            </a:r>
          </a:p>
          <a:p>
            <a:r>
              <a:rPr lang="ru-RU" b="1" dirty="0"/>
              <a:t>Ему навстречу диском золотистым</a:t>
            </a:r>
          </a:p>
          <a:p>
            <a:r>
              <a:rPr lang="ru-RU" b="1" dirty="0"/>
              <a:t>Подмигивало солнце – верный друг.</a:t>
            </a:r>
          </a:p>
          <a:p>
            <a:r>
              <a:rPr lang="ru-RU" b="1" dirty="0"/>
              <a:t>Открылась взору леса безмятежно</a:t>
            </a:r>
          </a:p>
          <a:p>
            <a:r>
              <a:rPr lang="ru-RU" b="1" dirty="0"/>
              <a:t>Улыбка ясной, свежей красоты.</a:t>
            </a:r>
          </a:p>
          <a:p>
            <a:r>
              <a:rPr lang="ru-RU" b="1" dirty="0"/>
              <a:t>В глазах цветка – бездонных, синих, нежных –</a:t>
            </a:r>
          </a:p>
          <a:p>
            <a:r>
              <a:rPr lang="ru-RU" b="1" dirty="0"/>
              <a:t>Спокойно плыли светлые мечты.</a:t>
            </a:r>
          </a:p>
          <a:p>
            <a:r>
              <a:rPr lang="ru-RU" b="1" dirty="0"/>
              <a:t>Мечтал он счастьем озарять мгновенья…</a:t>
            </a:r>
          </a:p>
          <a:p>
            <a:r>
              <a:rPr lang="ru-RU" b="1" dirty="0"/>
              <a:t>Считал на небе звезды по ночам.</a:t>
            </a:r>
          </a:p>
          <a:p>
            <a:endParaRPr lang="ru-RU" b="1" dirty="0" smtClean="0"/>
          </a:p>
          <a:p>
            <a:r>
              <a:rPr lang="ru-RU" b="1" dirty="0" smtClean="0"/>
              <a:t>От </a:t>
            </a:r>
            <a:r>
              <a:rPr lang="ru-RU" b="1" dirty="0"/>
              <a:t>ласкового ветра дуновенья</a:t>
            </a:r>
          </a:p>
          <a:p>
            <a:r>
              <a:rPr lang="ru-RU" b="1" dirty="0"/>
              <a:t>Слеза катилась по его плечам.</a:t>
            </a:r>
          </a:p>
          <a:p>
            <a:r>
              <a:rPr lang="ru-RU" b="1" dirty="0"/>
              <a:t>Но песня счастья оказалась спетой:</a:t>
            </a:r>
          </a:p>
          <a:p>
            <a:r>
              <a:rPr lang="ru-RU" b="1" dirty="0"/>
              <a:t>Цветок узнал от леса и от гор,</a:t>
            </a:r>
          </a:p>
          <a:p>
            <a:r>
              <a:rPr lang="ru-RU" b="1" dirty="0"/>
              <a:t>Что жалкий ум сравнил его с монетой,</a:t>
            </a:r>
          </a:p>
          <a:p>
            <a:r>
              <a:rPr lang="ru-RU" b="1" dirty="0"/>
              <a:t>Погубит жизнь жестокий приговор.</a:t>
            </a:r>
          </a:p>
          <a:p>
            <a:r>
              <a:rPr lang="ru-RU" b="1" dirty="0"/>
              <a:t>Цветочек не хотел терять свободу</a:t>
            </a:r>
          </a:p>
          <a:p>
            <a:r>
              <a:rPr lang="ru-RU" b="1" dirty="0"/>
              <a:t>И c болью в сердце гордо умирать.</a:t>
            </a:r>
          </a:p>
          <a:p>
            <a:r>
              <a:rPr lang="ru-RU" b="1" dirty="0"/>
              <a:t>И он растаял – превратился в воду,</a:t>
            </a:r>
          </a:p>
          <a:p>
            <a:r>
              <a:rPr lang="ru-RU" b="1" dirty="0"/>
              <a:t>Чтоб в прятки с солнцем, серебрясь, играть.</a:t>
            </a:r>
          </a:p>
          <a:p>
            <a:r>
              <a:rPr lang="ru-RU" b="1" dirty="0"/>
              <a:t>Вода, играя с солнцем, испарится,</a:t>
            </a:r>
          </a:p>
          <a:p>
            <a:r>
              <a:rPr lang="ru-RU" b="1" dirty="0"/>
              <a:t>Свободной птицей взмоет в небеса.</a:t>
            </a:r>
          </a:p>
          <a:p>
            <a:r>
              <a:rPr lang="ru-RU" b="1" dirty="0"/>
              <a:t>И счастье с новой силой заискрится.</a:t>
            </a:r>
          </a:p>
          <a:p>
            <a:r>
              <a:rPr lang="ru-RU" b="1" dirty="0"/>
              <a:t>Мечтам придут на смену чудеса</a:t>
            </a:r>
          </a:p>
          <a:p>
            <a:endParaRPr lang="ru-RU" dirty="0"/>
          </a:p>
        </p:txBody>
      </p:sp>
      <p:pic>
        <p:nvPicPr>
          <p:cNvPr id="4" name="подснежники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454" y="1639702"/>
            <a:ext cx="8231094" cy="46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776" y="336176"/>
            <a:ext cx="7893424" cy="2097741"/>
          </a:xfrm>
        </p:spPr>
        <p:txBody>
          <a:bodyPr>
            <a:normAutofit/>
          </a:bodyPr>
          <a:lstStyle/>
          <a:p>
            <a:r>
              <a:rPr lang="ru-RU" sz="2700" dirty="0" smtClean="0"/>
              <a:t>            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541" y="2286000"/>
            <a:ext cx="8216153" cy="4141695"/>
          </a:xfrm>
        </p:spPr>
        <p:txBody>
          <a:bodyPr numCol="1">
            <a:normAutofit/>
          </a:bodyPr>
          <a:lstStyle/>
          <a:p>
            <a:pPr algn="l"/>
            <a:r>
              <a:rPr lang="ru-RU" dirty="0"/>
              <a:t>- </a:t>
            </a:r>
            <a:r>
              <a:rPr lang="ru-RU" dirty="0" smtClean="0"/>
              <a:t>изучить </a:t>
            </a:r>
            <a:r>
              <a:rPr lang="ru-RU" dirty="0"/>
              <a:t>видовой состав первоцветов местной флоры;</a:t>
            </a:r>
          </a:p>
          <a:p>
            <a:pPr algn="l"/>
            <a:r>
              <a:rPr lang="ru-RU" dirty="0"/>
              <a:t>- изучить видовой состав редких и охраняемых видов флоры Красной книги Курской области, выяснить, есть ли среди местных видов первоцветов  занесённые в Красную книгу Курской области;</a:t>
            </a:r>
          </a:p>
          <a:p>
            <a:pPr algn="l"/>
            <a:r>
              <a:rPr lang="ru-RU" dirty="0"/>
              <a:t>- предложить и осуществить конкретные мероприятия по защите и охране первых цветущих растений.</a:t>
            </a:r>
          </a:p>
          <a:p>
            <a:pPr algn="l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8577"/>
            <a:ext cx="7893424" cy="1219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dirty="0" smtClean="0"/>
              <a:t>   </a:t>
            </a:r>
            <a:r>
              <a:rPr lang="ru-RU" sz="4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и задачи урока:</a:t>
            </a:r>
          </a:p>
        </p:txBody>
      </p:sp>
    </p:spTree>
    <p:extLst>
      <p:ext uri="{BB962C8B-B14F-4D97-AF65-F5344CB8AC3E}">
        <p14:creationId xmlns:p14="http://schemas.microsoft.com/office/powerpoint/2010/main" val="294637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918883"/>
            <a:ext cx="7893424" cy="17032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dirty="0" smtClean="0"/>
              <a:t>  </a:t>
            </a:r>
            <a:r>
              <a:rPr lang="ru-RU" sz="41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анкетирования</a:t>
            </a:r>
          </a:p>
          <a:p>
            <a:pPr algn="l"/>
            <a:endParaRPr lang="ru-RU" sz="1800" b="1" dirty="0" smtClean="0"/>
          </a:p>
          <a:p>
            <a:pPr algn="l"/>
            <a:r>
              <a:rPr lang="ru-RU" sz="1800" b="1" dirty="0" smtClean="0"/>
              <a:t>    Диаграмма </a:t>
            </a:r>
            <a:r>
              <a:rPr lang="ru-RU" sz="1800" b="1" dirty="0"/>
              <a:t>1. Знаете ли вы о Красной книге?</a:t>
            </a:r>
            <a:endParaRPr lang="ru-RU" sz="1800" dirty="0"/>
          </a:p>
          <a:p>
            <a:pPr algn="l"/>
            <a:endParaRPr lang="ru-RU" sz="41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591075"/>
              </p:ext>
            </p:extLst>
          </p:nvPr>
        </p:nvGraphicFramePr>
        <p:xfrm>
          <a:off x="1653988" y="2353234"/>
          <a:ext cx="5553635" cy="396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977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155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dirty="0" smtClean="0"/>
              <a:t>  </a:t>
            </a:r>
            <a:r>
              <a:rPr lang="ru-RU" sz="41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анкетирования</a:t>
            </a:r>
          </a:p>
          <a:p>
            <a:pPr algn="l"/>
            <a:endParaRPr lang="ru-RU" sz="1800" b="1" dirty="0" smtClean="0"/>
          </a:p>
          <a:p>
            <a:pPr algn="l"/>
            <a:r>
              <a:rPr lang="ru-RU" sz="1800" b="1" dirty="0" smtClean="0"/>
              <a:t>  Диаграмма 2. </a:t>
            </a:r>
            <a:r>
              <a:rPr lang="ru-RU" sz="1800" b="1" dirty="0"/>
              <a:t>Каковы причины сокращения численности некоторых видов растений?</a:t>
            </a:r>
            <a:endParaRPr lang="ru-RU" sz="41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38" y="2191871"/>
            <a:ext cx="60579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15598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dirty="0" smtClean="0"/>
              <a:t>  </a:t>
            </a:r>
            <a:r>
              <a:rPr lang="ru-RU" sz="41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анкетирования</a:t>
            </a:r>
          </a:p>
          <a:p>
            <a:pPr algn="l"/>
            <a:endParaRPr lang="ru-RU" sz="1800" b="1" dirty="0" smtClean="0"/>
          </a:p>
          <a:p>
            <a:pPr algn="l"/>
            <a:r>
              <a:rPr lang="ru-RU" sz="1800" b="1" dirty="0" smtClean="0"/>
              <a:t>  Диаграмма 3. </a:t>
            </a:r>
            <a:r>
              <a:rPr lang="ru-RU" sz="1800" b="1" dirty="0"/>
              <a:t>Как сохранить исчезающие виды растений?</a:t>
            </a:r>
            <a:endParaRPr lang="ru-RU" sz="41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128837"/>
            <a:ext cx="59150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7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21246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Растения – первоцветы нашей местности</a:t>
            </a:r>
          </a:p>
          <a:p>
            <a:pPr algn="l"/>
            <a:endParaRPr lang="ru-RU" sz="33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3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Мать - и – мачеха обыкновенная</a:t>
            </a:r>
            <a:endParaRPr lang="ru-RU" sz="33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1800" b="1" dirty="0" smtClean="0"/>
          </a:p>
        </p:txBody>
      </p:sp>
      <p:pic>
        <p:nvPicPr>
          <p:cNvPr id="4098" name="Picture 2" descr="http://www.stihi.ru/pics/2008/05/04/22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99" y="2728302"/>
            <a:ext cx="4066801" cy="3622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2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11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Хохлатка Галлера</a:t>
            </a:r>
            <a:endParaRPr lang="ru-RU" sz="1800" b="1" dirty="0" smtClean="0"/>
          </a:p>
        </p:txBody>
      </p:sp>
      <p:pic>
        <p:nvPicPr>
          <p:cNvPr id="5122" name="Picture 2" descr="C:\Users\PC\Desktop\4jlszl-9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17" y="2185277"/>
            <a:ext cx="4663141" cy="4107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8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C\Desktop\фоны презентаций\5a9801f4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4"/>
            <a:ext cx="9144000" cy="68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7176" y="484094"/>
            <a:ext cx="7893424" cy="112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3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3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едуница неясная</a:t>
            </a:r>
            <a:endParaRPr lang="ru-RU" sz="1800" b="1" dirty="0" smtClean="0"/>
          </a:p>
        </p:txBody>
      </p:sp>
      <p:pic>
        <p:nvPicPr>
          <p:cNvPr id="12293" name="Picture 5" descr="http://www2.fotki.ykt.ru/albums/userpics/12997/640px_pulmonaria_molli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31" y="2146112"/>
            <a:ext cx="4917140" cy="3687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4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504</Words>
  <Application>Microsoft Office PowerPoint</Application>
  <PresentationFormat>Экран (4:3)</PresentationFormat>
  <Paragraphs>105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                                                                  Эпиграф: «Цветок, который мы не срываем, единственный, что никогда не теряет своего запаха и красоты»                                                                    (В. Гюго) </vt:lpstr>
      <vt:lpstr>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PC</cp:lastModifiedBy>
  <cp:revision>40</cp:revision>
  <dcterms:created xsi:type="dcterms:W3CDTF">2013-11-19T05:52:05Z</dcterms:created>
  <dcterms:modified xsi:type="dcterms:W3CDTF">2014-07-30T18:54:00Z</dcterms:modified>
</cp:coreProperties>
</file>